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80" r:id="rId22"/>
    <p:sldId id="272" r:id="rId23"/>
    <p:sldId id="273" r:id="rId24"/>
    <p:sldId id="274" r:id="rId25"/>
    <p:sldId id="275" r:id="rId26"/>
    <p:sldId id="282" r:id="rId27"/>
    <p:sldId id="281" r:id="rId28"/>
    <p:sldId id="284" r:id="rId29"/>
    <p:sldId id="285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9" r:id="rId40"/>
    <p:sldId id="300" r:id="rId41"/>
    <p:sldId id="297" r:id="rId42"/>
    <p:sldId id="301" r:id="rId43"/>
    <p:sldId id="304" r:id="rId44"/>
    <p:sldId id="296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3345" autoAdjust="0"/>
  </p:normalViewPr>
  <p:slideViewPr>
    <p:cSldViewPr snapToGrid="0">
      <p:cViewPr varScale="1">
        <p:scale>
          <a:sx n="62" d="100"/>
          <a:sy n="62" d="100"/>
        </p:scale>
        <p:origin x="1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117B-E706-44E7-A6A5-3F61C85F0467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1983-AC3A-4438-AD90-BA756CACCA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3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Appendix: P388, 389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7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A^T = lambda</a:t>
            </a:r>
            <a:r>
              <a:rPr lang="en-US" altLang="zh-TW" baseline="0" dirty="0"/>
              <a:t> A</a:t>
            </a:r>
          </a:p>
          <a:p>
            <a:r>
              <a:rPr lang="en-US" altLang="zh-TW" baseline="0" dirty="0"/>
              <a:t>ATT = A = </a:t>
            </a:r>
            <a:r>
              <a:rPr lang="en-US" altLang="zh-TW" baseline="0" dirty="0" err="1"/>
              <a:t>lable</a:t>
            </a:r>
            <a:r>
              <a:rPr lang="en-US" altLang="zh-TW" baseline="0" dirty="0"/>
              <a:t> AT = label </a:t>
            </a:r>
            <a:r>
              <a:rPr lang="en-US" altLang="zh-TW" baseline="0" dirty="0" err="1"/>
              <a:t>label</a:t>
            </a:r>
            <a:r>
              <a:rPr lang="en-US" altLang="zh-TW" baseline="0" dirty="0"/>
              <a:t> 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04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48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12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0, 0’</a:t>
            </a:r>
          </a:p>
          <a:p>
            <a:endParaRPr lang="en-US" altLang="zh-TW" dirty="0"/>
          </a:p>
          <a:p>
            <a:r>
              <a:rPr lang="en-US" altLang="zh-TW" dirty="0"/>
              <a:t>0 + 0’ = 0</a:t>
            </a:r>
          </a:p>
          <a:p>
            <a:r>
              <a:rPr lang="en-US" altLang="zh-TW" dirty="0"/>
              <a:t>0’ + 0 = 0’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35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</a:t>
            </a:r>
            <a:r>
              <a:rPr lang="zh-TW" altLang="en-US" baseline="0" dirty="0"/>
              <a:t> </a:t>
            </a:r>
            <a:r>
              <a:rPr lang="en-US" altLang="zh-TW" baseline="0" dirty="0"/>
              <a:t>mention </a:t>
            </a:r>
            <a:r>
              <a:rPr lang="en-US" altLang="zh-TW" baseline="0" dirty="0" err="1"/>
              <a:t>talr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exniosn</a:t>
            </a:r>
            <a:r>
              <a:rPr lang="en-US" altLang="zh-TW" baseline="0" dirty="0"/>
              <a:t>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Is kind of </a:t>
            </a:r>
            <a:r>
              <a:rPr lang="en-US" altLang="zh-TW" dirty="0" err="1"/>
              <a:t>redundent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55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Smooth function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14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Isomorphism</a:t>
            </a:r>
          </a:p>
          <a:p>
            <a:r>
              <a:rPr lang="en-US" altLang="zh-TW" b="0" dirty="0">
                <a:effectLst/>
              </a:rPr>
              <a:t>【</a:t>
            </a:r>
            <a:r>
              <a:rPr lang="zh-TW" altLang="en-US" b="0" dirty="0">
                <a:effectLst/>
              </a:rPr>
              <a:t>生</a:t>
            </a:r>
            <a:r>
              <a:rPr lang="en-US" altLang="zh-TW" b="0" dirty="0">
                <a:effectLst/>
              </a:rPr>
              <a:t>】</a:t>
            </a:r>
            <a:r>
              <a:rPr lang="zh-TW" altLang="en-US" b="0" dirty="0">
                <a:effectLst/>
              </a:rPr>
              <a:t>異種同形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係指成功存活的有機體，其活動模式會為其他有機體倣效。</a:t>
            </a:r>
            <a:endParaRPr lang="zh-TW" altLang="en-US" b="0" dirty="0">
              <a:effectLst/>
            </a:endParaRPr>
          </a:p>
          <a:p>
            <a:r>
              <a:rPr lang="en-US" altLang="zh-TW" dirty="0">
                <a:effectLst/>
              </a:rPr>
              <a:t>	Pterosaur</a:t>
            </a:r>
            <a:r>
              <a:rPr lang="zh-TW" altLang="en-US" dirty="0">
                <a:effectLst/>
              </a:rPr>
              <a:t> </a:t>
            </a:r>
            <a:endParaRPr lang="en-US" altLang="zh-TW" dirty="0">
              <a:effectLst/>
            </a:endParaRPr>
          </a:p>
          <a:p>
            <a:endParaRPr lang="zh-TW" altLang="en-US" dirty="0">
              <a:effectLst/>
            </a:endParaRPr>
          </a:p>
          <a:p>
            <a:r>
              <a:rPr lang="en-US" altLang="zh-TW" b="0" dirty="0">
                <a:effectLst/>
              </a:rPr>
              <a:t>【</a:t>
            </a:r>
            <a:r>
              <a:rPr lang="zh-TW" altLang="en-US" b="0" dirty="0">
                <a:effectLst/>
              </a:rPr>
              <a:t>數</a:t>
            </a:r>
            <a:r>
              <a:rPr lang="en-US" altLang="zh-TW" b="0" dirty="0">
                <a:effectLst/>
              </a:rPr>
              <a:t>】</a:t>
            </a:r>
            <a:r>
              <a:rPr lang="zh-TW" altLang="en-US" b="0" dirty="0">
                <a:effectLst/>
              </a:rPr>
              <a:t>同型性</a:t>
            </a:r>
          </a:p>
          <a:p>
            <a:r>
              <a:rPr lang="zh-TW" altLang="en-US" dirty="0">
                <a:effectLst/>
              </a:rPr>
              <a:t> </a:t>
            </a:r>
          </a:p>
          <a:p>
            <a:r>
              <a:rPr lang="en-US" altLang="zh-TW" b="0" dirty="0">
                <a:effectLst/>
              </a:rPr>
              <a:t>【</a:t>
            </a:r>
            <a:r>
              <a:rPr lang="zh-TW" altLang="en-US" b="0" dirty="0">
                <a:effectLst/>
              </a:rPr>
              <a:t>化</a:t>
            </a:r>
            <a:r>
              <a:rPr lang="en-US" altLang="zh-TW" b="0" dirty="0">
                <a:effectLst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化學式相似的物質形成結構類型相同的晶體的現象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0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55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1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7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7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9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F18A-B211-4384-AABA-38819577DACF}" type="datetimeFigureOut">
              <a:rPr lang="zh-TW" altLang="en-US" smtClean="0"/>
              <a:t>2019/8/18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5.png"/><Relationship Id="rId7" Type="http://schemas.openxmlformats.org/officeDocument/2006/relationships/image" Target="../media/image35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38.png"/><Relationship Id="rId4" Type="http://schemas.openxmlformats.org/officeDocument/2006/relationships/image" Target="../media/image66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36.png"/><Relationship Id="rId4" Type="http://schemas.openxmlformats.org/officeDocument/2006/relationships/image" Target="../media/image75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70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72.png"/><Relationship Id="rId7" Type="http://schemas.openxmlformats.org/officeDocument/2006/relationships/image" Target="../media/image11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4" Type="http://schemas.openxmlformats.org/officeDocument/2006/relationships/image" Target="../media/image115.png"/><Relationship Id="rId9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1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13.png"/><Relationship Id="rId7" Type="http://schemas.openxmlformats.org/officeDocument/2006/relationships/image" Target="../media/image13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4.png"/><Relationship Id="rId4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Beyond Vectors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6783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Subspace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V is called a subspace if it has the following three properties:</a:t>
            </a:r>
          </a:p>
          <a:p>
            <a:r>
              <a:rPr lang="en-US" altLang="zh-TW" dirty="0"/>
              <a:t>1. The zero vector </a:t>
            </a:r>
            <a:r>
              <a:rPr lang="en-US" altLang="zh-TW" b="1" dirty="0"/>
              <a:t>0</a:t>
            </a:r>
            <a:r>
              <a:rPr lang="en-US" altLang="zh-TW" dirty="0"/>
              <a:t> belongs to V</a:t>
            </a:r>
          </a:p>
          <a:p>
            <a:r>
              <a:rPr lang="en-US" altLang="zh-TW" dirty="0"/>
              <a:t>2. 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w</a:t>
            </a:r>
            <a:r>
              <a:rPr lang="en-US" altLang="zh-TW" dirty="0"/>
              <a:t> belong to V, then </a:t>
            </a:r>
            <a:r>
              <a:rPr lang="en-US" altLang="zh-TW" b="1" dirty="0" err="1"/>
              <a:t>u+w</a:t>
            </a:r>
            <a:r>
              <a:rPr lang="en-US" altLang="zh-TW" dirty="0"/>
              <a:t> belongs to V</a:t>
            </a:r>
          </a:p>
          <a:p>
            <a:endParaRPr lang="en-US" altLang="zh-TW" dirty="0"/>
          </a:p>
          <a:p>
            <a:r>
              <a:rPr lang="en-US" altLang="zh-TW" dirty="0"/>
              <a:t>3. If </a:t>
            </a:r>
            <a:r>
              <a:rPr lang="en-US" altLang="zh-TW" b="1" dirty="0"/>
              <a:t>u</a:t>
            </a:r>
            <a:r>
              <a:rPr lang="en-US" altLang="zh-TW" dirty="0"/>
              <a:t> belongs to V, and c is a scalar, then c</a:t>
            </a:r>
            <a:r>
              <a:rPr lang="en-US" altLang="zh-TW" b="1" dirty="0"/>
              <a:t>u</a:t>
            </a:r>
            <a:r>
              <a:rPr lang="en-US" altLang="zh-TW" dirty="0"/>
              <a:t> belongs to V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02050" y="3739684"/>
            <a:ext cx="48133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(vector) addition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5263" y="4829716"/>
            <a:ext cx="549008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scalar multiplication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35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subspaces?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All the functions pass 0 at t</a:t>
            </a:r>
            <a:r>
              <a:rPr lang="en-US" altLang="zh-TW" baseline="-25000" dirty="0"/>
              <a:t>0</a:t>
            </a:r>
          </a:p>
          <a:p>
            <a:r>
              <a:rPr lang="en-US" altLang="zh-TW" dirty="0"/>
              <a:t>All the matrices whose trace equal to zero</a:t>
            </a:r>
          </a:p>
          <a:p>
            <a:r>
              <a:rPr lang="en-US" altLang="zh-TW" dirty="0"/>
              <a:t>All the matrices of the form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All the continuous functions</a:t>
            </a:r>
          </a:p>
          <a:p>
            <a:r>
              <a:rPr lang="en-US" altLang="zh-TW" dirty="0"/>
              <a:t>All the polynomials with degree n</a:t>
            </a:r>
            <a:endParaRPr lang="zh-TW" altLang="en-US" dirty="0"/>
          </a:p>
          <a:p>
            <a:r>
              <a:rPr lang="en-US" altLang="zh-TW" dirty="0"/>
              <a:t>All the polynomials with degree less than or equal to n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361388" y="5658434"/>
            <a:ext cx="493260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P: all polynomials, </a:t>
            </a:r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n</a:t>
            </a:r>
            <a:r>
              <a:rPr lang="en-US" altLang="zh-TW" sz="2400" dirty="0"/>
              <a:t>: all polynomials with degree less than or equal to n </a:t>
            </a:r>
            <a:endParaRPr lang="zh-TW" altLang="en-US" sz="2400" dirty="0"/>
          </a:p>
        </p:txBody>
      </p:sp>
      <p:pic>
        <p:nvPicPr>
          <p:cNvPr id="1026" name="Picture 2" descr="http://pic.sucaibar.com/pic/201308/17/7f29275bc4_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42" y="4626807"/>
            <a:ext cx="458808" cy="4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Linear Combination</a:t>
            </a:r>
            <a:br>
              <a:rPr lang="en-US" altLang="zh-TW" dirty="0"/>
            </a:br>
            <a:r>
              <a:rPr lang="en-US" altLang="zh-TW" dirty="0"/>
              <a:t>and Span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266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Matrices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33538" y="3256515"/>
            <a:ext cx="557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combination with coefficient a, b, 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33538" y="5015061"/>
            <a:ext cx="255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What is Span S?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85761" y="5711474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2x2 matrices whose trace equal to zero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37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Polynomials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4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=2+3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linear combination of the “vectors” in S?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0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71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464" r="-357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263" r="-1052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9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4810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mapping (function) T is called linear if for all “vectors”</a:t>
            </a:r>
            <a:r>
              <a:rPr lang="zh-TW" altLang="en-US" dirty="0"/>
              <a:t> </a:t>
            </a:r>
            <a:r>
              <a:rPr lang="en-US" altLang="zh-TW" dirty="0"/>
              <a:t>u, v and scalars c:</a:t>
            </a:r>
          </a:p>
          <a:p>
            <a:r>
              <a:rPr lang="en-US" altLang="zh-TW" dirty="0"/>
              <a:t>Preserving vector addition: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Preserving vector multiplication:</a:t>
            </a:r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332964" y="5040666"/>
            <a:ext cx="44367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Is matrix transpose linear?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83347" y="5788679"/>
            <a:ext cx="69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Input: m x n matrices, output: n x m matrices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5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Derivative: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Integral from a to b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93583" y="2321588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Derivative</a:t>
            </a:r>
            <a:endParaRPr lang="zh-TW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2472744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859886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28297" y="2594020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01039" y="2593032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f’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23305" y="2915991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41900" y="2958800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2x</a:t>
            </a:r>
            <a:endParaRPr lang="zh-TW" altLang="en-US" sz="24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3374266" y="4922955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Integral</a:t>
            </a:r>
            <a:endParaRPr lang="zh-TW" altLang="en-US" sz="2800" dirty="0"/>
          </a:p>
        </p:txBody>
      </p:sp>
      <p:sp>
        <p:nvSpPr>
          <p:cNvPr id="12" name="向右箭號 11"/>
          <p:cNvSpPr/>
          <p:nvPr/>
        </p:nvSpPr>
        <p:spPr>
          <a:xfrm>
            <a:off x="2453427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840569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81209" y="5182508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651938" y="4560372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303988" y="5517358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blipFill rotWithShape="0">
                <a:blip r:embed="rId2"/>
                <a:stretch>
                  <a:fillRect l="-3876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3544910" y="5946130"/>
            <a:ext cx="20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(from a to b)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709355" y="1634692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876465" y="4139221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54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Space and Range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Null Space</a:t>
            </a:r>
          </a:p>
          <a:p>
            <a:pPr lvl="1"/>
            <a:r>
              <a:rPr lang="en-US" altLang="zh-TW" sz="2800" dirty="0"/>
              <a:t>The null space of T is the set of all vectors such that T(v)=0</a:t>
            </a:r>
          </a:p>
          <a:p>
            <a:pPr lvl="1"/>
            <a:r>
              <a:rPr lang="en-US" altLang="zh-TW" sz="2800" dirty="0"/>
              <a:t>What is the null space of matrix transpose?</a:t>
            </a:r>
          </a:p>
          <a:p>
            <a:r>
              <a:rPr lang="en-US" altLang="zh-TW" dirty="0"/>
              <a:t>Range</a:t>
            </a:r>
          </a:p>
          <a:p>
            <a:pPr lvl="1"/>
            <a:r>
              <a:rPr lang="en-US" altLang="zh-TW" sz="2800" dirty="0"/>
              <a:t>The range of T is the set of all images of T.</a:t>
            </a:r>
          </a:p>
          <a:p>
            <a:pPr lvl="1"/>
            <a:r>
              <a:rPr lang="en-US" altLang="zh-TW" sz="2800" dirty="0"/>
              <a:t>That is, the set of all vectors T(v) for all v in the domain</a:t>
            </a:r>
          </a:p>
          <a:p>
            <a:pPr lvl="1"/>
            <a:r>
              <a:rPr lang="en-US" altLang="zh-TW" sz="2800" dirty="0"/>
              <a:t>What is the range of matrix transpose?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42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One-to-one 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7147"/>
          </a:xfrm>
        </p:spPr>
        <p:txBody>
          <a:bodyPr>
            <a:normAutofit/>
          </a:bodyPr>
          <a:lstStyle/>
          <a:p>
            <a:endParaRPr lang="en-US" altLang="zh-TW" i="1" dirty="0">
              <a:latin typeface="Times New Roman" pitchFamily="18" charset="0"/>
            </a:endParaRPr>
          </a:p>
          <a:p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: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) =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. 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U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U onto?     </a:t>
            </a:r>
            <a:endParaRPr lang="en-US" altLang="zh-TW" sz="2800" dirty="0">
              <a:latin typeface="Times New Roman" pitchFamily="18" charset="0"/>
            </a:endParaRPr>
          </a:p>
          <a:p>
            <a:endParaRPr lang="en-US" altLang="zh-TW" i="1" dirty="0">
              <a:sym typeface="Symbol" pitchFamily="18" charset="2"/>
            </a:endParaRPr>
          </a:p>
          <a:p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: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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defined by </a:t>
            </a:r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(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 ) = </a:t>
            </a:r>
            <a:r>
              <a:rPr lang="en-US" altLang="zh-TW" i="1" dirty="0">
                <a:sym typeface="Symbol" pitchFamily="18" charset="2"/>
              </a:rPr>
              <a:t>f </a:t>
            </a:r>
            <a:r>
              <a:rPr lang="en-US" altLang="zh-TW" dirty="0">
                <a:sym typeface="Symbol" pitchFamily="18" charset="2"/>
              </a:rPr>
              <a:t>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D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D onto?     </a:t>
            </a:r>
            <a:endParaRPr lang="en-US" altLang="zh-TW" sz="2800" dirty="0">
              <a:latin typeface="Times New Roman" pitchFamily="18" charset="0"/>
            </a:endParaRPr>
          </a:p>
          <a:p>
            <a:pPr lvl="1"/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41738" y="2778787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08479" y="3236504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41738" y="4739920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08479" y="5219355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14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things can be considered as “vectors”.</a:t>
            </a:r>
          </a:p>
          <a:p>
            <a:pPr lvl="1"/>
            <a:r>
              <a:rPr lang="en-US" altLang="zh-TW" sz="2800" dirty="0"/>
              <a:t>E.g. a function can be regarded as a vector</a:t>
            </a:r>
          </a:p>
          <a:p>
            <a:r>
              <a:rPr lang="en-US" altLang="zh-TW" dirty="0"/>
              <a:t>We can apply the concept we learned on those “vectors”.</a:t>
            </a:r>
          </a:p>
          <a:p>
            <a:pPr lvl="1"/>
            <a:r>
              <a:rPr lang="en-US" altLang="zh-TW" sz="2800" dirty="0"/>
              <a:t>Linear combination</a:t>
            </a:r>
          </a:p>
          <a:p>
            <a:pPr lvl="1"/>
            <a:r>
              <a:rPr lang="en-US" altLang="zh-TW" sz="2800" dirty="0"/>
              <a:t>Span</a:t>
            </a:r>
          </a:p>
          <a:p>
            <a:pPr lvl="1"/>
            <a:r>
              <a:rPr lang="en-US" altLang="zh-TW" sz="2800" dirty="0"/>
              <a:t>Basis</a:t>
            </a:r>
          </a:p>
          <a:p>
            <a:pPr lvl="1"/>
            <a:r>
              <a:rPr lang="en-US" altLang="zh-TW" sz="2800" dirty="0"/>
              <a:t>Orthogonal ……</a:t>
            </a:r>
          </a:p>
          <a:p>
            <a:r>
              <a:rPr lang="en-US" altLang="zh-TW" dirty="0"/>
              <a:t>Reference: Chapter 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25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Isomorphism (</a:t>
            </a:r>
            <a:r>
              <a:rPr lang="zh-TW" altLang="en-US" dirty="0"/>
              <a:t>同構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26" name="Picture 2" descr="Pteranodon sternbergi 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9" y="2302659"/>
            <a:ext cx="1644993" cy="10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39612" y="1735578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Biology</a:t>
            </a:r>
            <a:endParaRPr lang="zh-TW" altLang="en-US" sz="2800" dirty="0"/>
          </a:p>
        </p:txBody>
      </p:sp>
      <p:pic>
        <p:nvPicPr>
          <p:cNvPr id="1030" name="Picture 6" descr="https://encrypted-tbn3.gstatic.com/images?q=tbn:ANd9GcRNI851brPsS8eAJ1IEPj4R8yLC1M79xxZ2GANdQ94p0vXm22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24" y="3471628"/>
            <a:ext cx="1619288" cy="8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ildbird.e-land.gov.tw/wildbird/aaa/guild/bird/C13202_%E7%BF%A0%E9%B3%A5%E2%99%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51" y="2305876"/>
            <a:ext cx="1510031" cy="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.pimg.tw/terryjjc/4b860db82596b.jpg?v=12670765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87" y="3440395"/>
            <a:ext cx="1489026" cy="9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sie.ntnu.edu.tw/~u91029/Graph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39" y="2232990"/>
            <a:ext cx="2938615" cy="2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837546" y="1709313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Graph</a:t>
            </a:r>
            <a:endParaRPr lang="zh-TW" altLang="en-US" sz="2800" dirty="0"/>
          </a:p>
        </p:txBody>
      </p:sp>
      <p:pic>
        <p:nvPicPr>
          <p:cNvPr id="1038" name="Picture 14" descr="http://f.hiphotos.baidu.com/baike/c0%3Dbaike80%2C5%2C5%2C80%2C26/sign=bc0f1515213fb80e18dc698557b8444b/0eb30f2442a7d9337573fd57ad4bd11373f0013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4" y="5007628"/>
            <a:ext cx="2017938" cy="1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wword.com/uploads/wiki/35/67/9972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4" y="5007628"/>
            <a:ext cx="2026946" cy="1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173831" y="5488069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Chemistry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3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Isomorphism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V and W be vector space. </a:t>
            </a:r>
          </a:p>
          <a:p>
            <a:r>
              <a:rPr lang="en-US" altLang="zh-TW" sz="2400" dirty="0"/>
              <a:t>A linear transformation T: V→W is called an isomorphism if it is one-to-one and onto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Invertible linear transform</a:t>
            </a:r>
          </a:p>
          <a:p>
            <a:pPr lvl="1"/>
            <a:r>
              <a:rPr lang="en-US" altLang="zh-TW" dirty="0"/>
              <a:t>W and V are isomorphic.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572000" y="365126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044577" y="365125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885764" y="165165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352737" y="1690688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85790" y="613522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02381" y="113258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57247" y="671115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073838" y="119018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5276850" y="266481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flipH="1" flipV="1">
            <a:off x="5801564" y="1272069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66127" y="4107188"/>
            <a:ext cx="6611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 1: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dirty="0">
                <a:latin typeface="Times New Roman" pitchFamily="18" charset="0"/>
              </a:rPr>
              <a:t>) = 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. </a:t>
            </a:r>
          </a:p>
        </p:txBody>
      </p:sp>
      <p:sp>
        <p:nvSpPr>
          <p:cNvPr id="16" name="矩形 15"/>
          <p:cNvSpPr/>
          <p:nvPr/>
        </p:nvSpPr>
        <p:spPr>
          <a:xfrm>
            <a:off x="1266127" y="4782261"/>
            <a:ext cx="305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 2: </a:t>
            </a:r>
            <a:r>
              <a:rPr lang="en-US" altLang="zh-TW" sz="2400" i="1" dirty="0">
                <a:latin typeface="Times New Roman" pitchFamily="18" charset="0"/>
              </a:rPr>
              <a:t>T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>
                <a:latin typeface="Script MT Bold" pitchFamily="66" charset="0"/>
                <a:sym typeface="Symbol" pitchFamily="18" charset="2"/>
              </a:rPr>
              <a:t>2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aseline="30000" dirty="0">
                <a:latin typeface="Script MT Bold" pitchFamily="66" charset="0"/>
                <a:sym typeface="Symbol" pitchFamily="18" charset="2"/>
              </a:rPr>
              <a:t>3</a:t>
            </a:r>
            <a:endParaRPr lang="en-US" altLang="zh-TW" sz="24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4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820711" y="5469797"/>
            <a:ext cx="7637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A </a:t>
            </a:r>
            <a:r>
              <a:rPr lang="en-US" altLang="zh-TW" sz="2800" dirty="0">
                <a:solidFill>
                  <a:srgbClr val="FF0000"/>
                </a:solidFill>
              </a:rPr>
              <a:t>basis</a:t>
            </a:r>
            <a:r>
              <a:rPr lang="en-US" altLang="zh-TW" sz="2800" dirty="0"/>
              <a:t> for subspace V is a </a:t>
            </a:r>
            <a:r>
              <a:rPr lang="en-US" altLang="zh-TW" sz="2800" dirty="0">
                <a:solidFill>
                  <a:srgbClr val="0000FF"/>
                </a:solidFill>
              </a:rPr>
              <a:t>linearly independent </a:t>
            </a:r>
            <a:r>
              <a:rPr lang="en-US" altLang="zh-TW" sz="2800" dirty="0"/>
              <a:t>generation set of V.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688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59033" y="2329498"/>
            <a:ext cx="611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- </a:t>
            </a:r>
            <a:r>
              <a:rPr lang="en-US" altLang="zh-TW" sz="2400" dirty="0">
                <a:sym typeface="Symbol" pitchFamily="18" charset="2"/>
              </a:rPr>
              <a:t>3</a:t>
            </a:r>
            <a:r>
              <a:rPr lang="en-US" altLang="zh-TW" sz="2400" i="1" dirty="0"/>
              <a:t>x</a:t>
            </a:r>
            <a:r>
              <a:rPr lang="en-US" altLang="zh-TW" sz="2400" dirty="0"/>
              <a:t> + 2, 3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>
                <a:sym typeface="Symbol" pitchFamily="18" charset="2"/>
              </a:rPr>
              <a:t> 5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Symbol" pitchFamily="18" charset="2"/>
              </a:rPr>
              <a:t>2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3} is a subset of </a:t>
            </a:r>
            <a:r>
              <a:rPr lang="en-US" altLang="zh-TW" sz="2400" dirty="0">
                <a:solidFill>
                  <a:srgbClr val="000000"/>
                </a:solidFill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2.</a:t>
            </a:r>
            <a:endParaRPr lang="en-US" altLang="zh-TW" sz="2400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" y="3388752"/>
            <a:ext cx="6322537" cy="3466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59033" y="283881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13705" y="3293331"/>
            <a:ext cx="9593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</a:t>
            </a:r>
            <a:endParaRPr lang="zh-TW" altLang="en-US" sz="2800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45630" y="6152828"/>
            <a:ext cx="3203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implies that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</a:t>
            </a:r>
            <a:r>
              <a:rPr lang="en-US" altLang="zh-TW" sz="2400" i="1" dirty="0"/>
              <a:t>c</a:t>
            </a:r>
            <a:r>
              <a:rPr lang="en-US" altLang="zh-TW" sz="2400" dirty="0"/>
              <a:t> = 0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924654" y="4458253"/>
            <a:ext cx="7548422" cy="558800"/>
            <a:chOff x="924654" y="4458253"/>
            <a:chExt cx="7548422" cy="55880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9734" y="4513344"/>
              <a:ext cx="35433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is a subset of 2x2 matrices.</a:t>
              </a:r>
            </a:p>
          </p:txBody>
        </p:sp>
        <p:pic>
          <p:nvPicPr>
            <p:cNvPr id="10" name="Picture 3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54" y="4458253"/>
              <a:ext cx="3987800" cy="558800"/>
            </a:xfrm>
            <a:prstGeom prst="rect">
              <a:avLst/>
            </a:prstGeom>
          </p:spPr>
        </p:pic>
      </p:grpSp>
      <p:pic>
        <p:nvPicPr>
          <p:cNvPr id="11" name="Picture 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3" y="5477177"/>
            <a:ext cx="6653426" cy="56955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513705" y="612639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75857" y="501551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19701" y="5384800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97493" y="5358175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2" grpId="0" animBg="1"/>
      <p:bldP spid="13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42331" y="3281190"/>
            <a:ext cx="3983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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i="1" dirty="0" err="1">
                <a:sym typeface="Symbol" pitchFamily="18" charset="2"/>
              </a:rPr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30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0 implies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i="1" baseline="-25000" dirty="0">
                <a:sym typeface="Symbol" pitchFamily="18" charset="2"/>
              </a:rPr>
              <a:t>i </a:t>
            </a:r>
            <a:r>
              <a:rPr lang="en-US" altLang="zh-TW" sz="2400" dirty="0">
                <a:sym typeface="Symbol" pitchFamily="18" charset="2"/>
              </a:rPr>
              <a:t>= 0 for all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.  </a:t>
            </a:r>
          </a:p>
        </p:txBody>
      </p:sp>
      <p:sp>
        <p:nvSpPr>
          <p:cNvPr id="6" name="矩形 5"/>
          <p:cNvSpPr/>
          <p:nvPr/>
        </p:nvSpPr>
        <p:spPr>
          <a:xfrm>
            <a:off x="1824776" y="2346368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infinite vector set</a:t>
            </a:r>
            <a:r>
              <a:rPr lang="en-US" altLang="zh-TW" sz="2400" i="1" dirty="0"/>
              <a:t> </a:t>
            </a:r>
            <a:r>
              <a:rPr lang="en-US" altLang="zh-TW" sz="2400" dirty="0"/>
              <a:t>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05008" y="2833489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79989" y="3223395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372400" y="4407081"/>
            <a:ext cx="2024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</a:t>
            </a:r>
            <a:r>
              <a:rPr lang="en-US" altLang="zh-TW" sz="2400" i="1" dirty="0"/>
              <a:t>e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, </a:t>
            </a:r>
            <a:r>
              <a:rPr lang="en-US" altLang="zh-TW" sz="2400" i="1" dirty="0"/>
              <a:t>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, </a:t>
            </a:r>
            <a:r>
              <a:rPr lang="en-US" altLang="zh-TW" sz="2400" i="1" dirty="0"/>
              <a:t>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02829" y="4385940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81820" y="4995459"/>
            <a:ext cx="2561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61848" y="4956954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871979" y="5492546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+ 2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+ 3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871979" y="6014733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+ 4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+ 9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61848" y="5492545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+ 2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+ 3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5261848" y="6006706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+ 4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+ 9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479989" y="433023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71471" y="428470"/>
            <a:ext cx="48387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If {v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……,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} are L.I., and T is an isomorphism, {T(v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T(v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……, T(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)} are L.I.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9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61360" y="2391461"/>
            <a:ext cx="485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For the subspace of all 2 x 2 matrices,</a:t>
            </a:r>
            <a:endParaRPr lang="en-US" altLang="zh-TW" sz="2400" dirty="0">
              <a:sym typeface="Symbol" pitchFamily="18" charset="2"/>
            </a:endParaRPr>
          </a:p>
        </p:txBody>
      </p:sp>
      <p:pic>
        <p:nvPicPr>
          <p:cNvPr id="6" name="Picture 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30019"/>
            <a:ext cx="4876800" cy="5588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8360" y="5318244"/>
            <a:ext cx="4762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 is a basis of </a:t>
            </a:r>
            <a:r>
              <a:rPr lang="en-US" altLang="zh-TW" sz="2400" dirty="0">
                <a:latin typeface="Script MT Bold" pitchFamily="66" charset="0"/>
              </a:rPr>
              <a:t>P</a:t>
            </a:r>
            <a:r>
              <a:rPr lang="en-US" altLang="zh-TW" sz="2400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360" y="2877522"/>
            <a:ext cx="166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The basis is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0098" y="3578586"/>
            <a:ext cx="1136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Dim = 4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89988" y="5318243"/>
            <a:ext cx="1306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Dim = </a:t>
            </a:r>
            <a:r>
              <a:rPr lang="en-US" altLang="zh-TW" sz="2400" dirty="0" err="1">
                <a:solidFill>
                  <a:srgbClr val="0000FF"/>
                </a:solidFill>
              </a:rPr>
              <a:t>inf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9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Representation of Object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Coordinate Transformation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642"/>
            <a:ext cx="8819016" cy="25136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54256" y="3875314"/>
            <a:ext cx="10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basis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691640" y="3543300"/>
            <a:ext cx="318795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287637" y="3543300"/>
            <a:ext cx="40581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582908" y="3543300"/>
            <a:ext cx="935537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89526" y="4943075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0000FF"/>
                </a:solidFill>
              </a:rPr>
              <a:t>P</a:t>
            </a:r>
            <a:r>
              <a:rPr lang="en-US" altLang="zh-TW" sz="2800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800" dirty="0">
                <a:solidFill>
                  <a:srgbClr val="0000FF"/>
                </a:solidFill>
              </a:rPr>
              <a:t>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91640" y="4948003"/>
            <a:ext cx="3257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/>
              <a:t>Basis: {1, </a:t>
            </a:r>
            <a:r>
              <a:rPr lang="en-US" altLang="zh-TW" sz="2800" i="1" dirty="0"/>
              <a:t>x</a:t>
            </a:r>
            <a:r>
              <a:rPr lang="en-US" altLang="zh-TW" sz="2800" dirty="0"/>
              <a:t>, </a:t>
            </a:r>
            <a:r>
              <a:rPr lang="en-US" altLang="zh-TW" sz="2800" i="1" dirty="0"/>
              <a:t>x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>
                <a:sym typeface="MT Extra" pitchFamily="18" charset="2"/>
              </a:rPr>
              <a:t>,</a:t>
            </a:r>
            <a:r>
              <a:rPr lang="en-US" altLang="zh-TW" sz="2800" dirty="0"/>
              <a:t> </a:t>
            </a:r>
            <a:r>
              <a:rPr lang="en-US" altLang="zh-TW" sz="2800" i="1" dirty="0" err="1"/>
              <a:t>x</a:t>
            </a:r>
            <a:r>
              <a:rPr lang="en-US" altLang="zh-TW" sz="2800" i="1" baseline="30000" dirty="0" err="1"/>
              <a:t>n</a:t>
            </a:r>
            <a:r>
              <a:rPr lang="en-US" altLang="zh-TW" sz="28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向右箭號 22"/>
          <p:cNvSpPr/>
          <p:nvPr/>
        </p:nvSpPr>
        <p:spPr>
          <a:xfrm>
            <a:off x="6407825" y="5674329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367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−3+10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05" r="-45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938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500" r="-3000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2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5556" t="-24590" r="-2037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5−4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704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−4+6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36" r="-56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6641687" y="744439"/>
            <a:ext cx="2153475" cy="987149"/>
            <a:chOff x="6311718" y="422280"/>
            <a:chExt cx="2153475" cy="987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文字方塊 38"/>
          <p:cNvSpPr txBox="1"/>
          <p:nvPr/>
        </p:nvSpPr>
        <p:spPr>
          <a:xfrm>
            <a:off x="3847492" y="2992573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3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681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Example: </a:t>
                </a:r>
              </a:p>
              <a:p>
                <a:pPr lvl="1"/>
                <a:r>
                  <a:rPr lang="en-US" altLang="zh-TW" dirty="0"/>
                  <a:t>D (derivative): Function set F → Function set F</a:t>
                </a:r>
              </a:p>
              <a:p>
                <a:pPr lvl="1"/>
                <a:r>
                  <a:rPr lang="en-US" altLang="zh-TW" dirty="0"/>
                  <a:t>Basis of F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35" y="5066210"/>
            <a:ext cx="981075" cy="3905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38" y="6066643"/>
            <a:ext cx="847725" cy="3524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199" y="5051923"/>
            <a:ext cx="2990850" cy="41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7199" y="6028544"/>
            <a:ext cx="28384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3804693" y="3094590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5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21" y="5182260"/>
            <a:ext cx="847725" cy="35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Basis of F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3306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向右箭號 24"/>
          <p:cNvSpPr/>
          <p:nvPr/>
        </p:nvSpPr>
        <p:spPr>
          <a:xfrm flipH="1">
            <a:off x="3607111" y="3139876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向右箭號 26"/>
          <p:cNvSpPr/>
          <p:nvPr/>
        </p:nvSpPr>
        <p:spPr>
          <a:xfrm flipH="1">
            <a:off x="3863943" y="5287241"/>
            <a:ext cx="186103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574469" y="4902817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Antiderivative</a:t>
            </a:r>
            <a:endParaRPr lang="zh-TW" altLang="en-US" sz="2400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58" y="4798717"/>
            <a:ext cx="3416015" cy="58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8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6" grpId="0"/>
      <p:bldP spid="2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Eigenvalue </a:t>
            </a:r>
            <a:br>
              <a:rPr lang="en-US" altLang="zh-TW" dirty="0"/>
            </a:br>
            <a:r>
              <a:rPr lang="en-US" altLang="zh-TW" dirty="0"/>
              <a:t>and Eigenvector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sz="2800" dirty="0"/>
                  <a:t>, v is eigenvector,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eigenvalue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r="-239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31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</a:t>
            </a:r>
            <a:r>
              <a:rPr lang="zh-TW" altLang="en-US" dirty="0"/>
              <a:t> </a:t>
            </a:r>
            <a:r>
              <a:rPr lang="en-US" altLang="zh-TW" dirty="0"/>
              <a:t>derivative (linear transformation, input &amp; output are functions)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Consider Transpose (also linear transformation, input &amp; output are functions)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“eigenvector”?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blipFill rotWithShape="0">
                <a:blip r:embed="rId3"/>
                <a:stretch>
                  <a:fillRect l="-2025" t="-10127" b="-24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064239" y="2689698"/>
            <a:ext cx="3818842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is the “eigenvalue”?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90099" y="3156209"/>
            <a:ext cx="556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Every scalar is an eigenvalue of derivative.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84571" y="4742302"/>
            <a:ext cx="172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Symmetric: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84571" y="5610822"/>
            <a:ext cx="25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87" r="-65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78" t="-1667" r="-536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95424" y="5012406"/>
            <a:ext cx="52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matrices form the </a:t>
            </a:r>
            <a:r>
              <a:rPr lang="en-US" altLang="zh-TW" sz="2400" dirty="0" err="1"/>
              <a:t>eigenspace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7690" y="5939492"/>
            <a:ext cx="55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 matrices form the </a:t>
            </a:r>
            <a:r>
              <a:rPr lang="en-US" altLang="zh-TW" sz="2400" dirty="0" err="1"/>
              <a:t>eigenspace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1834" y="55772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49953" y="559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62186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498724" y="2439410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791017" y="5662153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1325665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773034" y="5937387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transpose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12649" y="55983"/>
            <a:ext cx="544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Consider Transpose of 2x2 matrices</a:t>
            </a:r>
            <a:endParaRPr lang="zh-TW" altLang="en-US" sz="2800" b="1" i="1" u="sng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85" y="2783408"/>
            <a:ext cx="1720835" cy="139305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7" y="707402"/>
            <a:ext cx="1720835" cy="1393057"/>
          </a:xfrm>
          <a:prstGeom prst="rect">
            <a:avLst/>
          </a:prstGeom>
        </p:spPr>
      </p:pic>
      <p:sp>
        <p:nvSpPr>
          <p:cNvPr id="24" name="向右箭號 23"/>
          <p:cNvSpPr/>
          <p:nvPr/>
        </p:nvSpPr>
        <p:spPr>
          <a:xfrm flipH="1">
            <a:off x="3453938" y="2095412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3574475" y="4278041"/>
            <a:ext cx="197831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What are the eigenvalues?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5836232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38" name="向右箭號 37"/>
          <p:cNvSpPr/>
          <p:nvPr/>
        </p:nvSpPr>
        <p:spPr>
          <a:xfrm rot="16200000">
            <a:off x="5099711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Consider Transpose of 2x2 matrices</a:t>
            </a:r>
            <a:endParaRPr lang="zh-TW" altLang="en-US" b="1" i="1" u="sng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850166" y="2724699"/>
            <a:ext cx="3943379" cy="1393057"/>
            <a:chOff x="46196" y="2542751"/>
            <a:chExt cx="3943379" cy="139305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740" y="2542751"/>
              <a:ext cx="1720835" cy="1393057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6196" y="2639113"/>
              <a:ext cx="2155113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representation of transpose </a:t>
              </a:r>
              <a:endParaRPr lang="zh-TW" altLang="en-US" sz="24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76165" y="2871934"/>
            <a:ext cx="3472410" cy="1132126"/>
            <a:chOff x="5176165" y="2871934"/>
            <a:chExt cx="3472410" cy="1132126"/>
          </a:xfrm>
        </p:grpSpPr>
        <p:sp>
          <p:nvSpPr>
            <p:cNvPr id="5" name="文字方塊 4"/>
            <p:cNvSpPr txBox="1"/>
            <p:nvPr/>
          </p:nvSpPr>
          <p:spPr>
            <a:xfrm>
              <a:off x="5176165" y="2871934"/>
              <a:ext cx="347241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Characteristic polynomial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5714029" y="3573173"/>
                  <a:ext cx="239668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029" y="3573173"/>
                  <a:ext cx="2396682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114428" y="5124777"/>
            <a:ext cx="2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matrices 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93545" y="5092515"/>
            <a:ext cx="348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 matrices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98949" y="5849168"/>
            <a:ext cx="12474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Dim=3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43906" y="5849168"/>
            <a:ext cx="124740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Dim=1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16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Inner Product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14783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16540" y="2085670"/>
            <a:ext cx="2470150" cy="1079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Inner Product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33740" y="21193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“vector” v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17865" y="26781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“vector” u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58152" y="2394587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960915" y="23501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960915" y="29089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6037490" y="2625420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056120" y="3332804"/>
            <a:ext cx="739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any vectors u, v and w, and any scalar a, the following axioms hold: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4.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65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20927" y="5435763"/>
            <a:ext cx="59912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Dot product </a:t>
            </a:r>
            <a:r>
              <a:rPr lang="en-US" altLang="zh-TW" sz="2400" dirty="0"/>
              <a:t>is a special case of </a:t>
            </a:r>
            <a:r>
              <a:rPr lang="en-US" altLang="zh-TW" sz="2400" b="1" dirty="0"/>
              <a:t>inner product</a:t>
            </a:r>
            <a:endParaRPr lang="zh-TW" alt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546614" y="6061202"/>
            <a:ext cx="71850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you define other inner product for normal vectors?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75536" y="394653"/>
            <a:ext cx="22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 (length):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480357" y="891792"/>
            <a:ext cx="194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Orthogonal: 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5302" y="900712"/>
            <a:ext cx="274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Inner product is zero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Inner Product of Matrix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89529" y="2496457"/>
            <a:ext cx="24003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Frobenius</a:t>
            </a:r>
            <a:r>
              <a:rPr lang="en-US" altLang="zh-TW" sz="2800" dirty="0"/>
              <a:t> inner product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212" y="3770816"/>
            <a:ext cx="6762750" cy="8858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65620" y="4425808"/>
            <a:ext cx="439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Element-wise multiplication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8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Inner product for general functions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08" y="2616597"/>
            <a:ext cx="3985569" cy="9921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08" y="4399757"/>
            <a:ext cx="3682377" cy="125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448127" y="2694782"/>
                <a:ext cx="2794173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orthogonal?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27" y="2694782"/>
                <a:ext cx="279417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92915" y="4735938"/>
            <a:ext cx="363872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Can it be inner product for general functions?</a:t>
            </a:r>
            <a:endParaRPr lang="zh-TW" altLang="en-US" sz="2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4475442" y="55616"/>
            <a:ext cx="4256196" cy="1690406"/>
            <a:chOff x="4475442" y="55616"/>
            <a:chExt cx="4256196" cy="1690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1.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9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2.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5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4.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92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3.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96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26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linear transform</a:t>
            </a:r>
          </a:p>
          <a:p>
            <a:r>
              <a:rPr lang="en-US" altLang="zh-TW" dirty="0"/>
              <a:t>A polynomial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4919730" y="2400534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5267460" y="5165212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99980" y="4535274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80" y="4535274"/>
                <a:ext cx="774058" cy="16077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u be any vector, and w is the orthogonal projection of u on subspace W.</a:t>
                </a:r>
                <a:endParaRPr lang="zh-TW" altLang="en-US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of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orthonormal basis of W.</a:t>
                </a:r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21579" y="33365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79" y="3336512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09983" y="40003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983" y="4000344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91813" y="40003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13" y="4000344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15813" y="40003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13" y="4000344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199505" y="37526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123429" y="37632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707875" y="37807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08816" y="5367510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16" y="5367510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897220" y="6031342"/>
                <a:ext cx="7756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20" y="6031342"/>
                <a:ext cx="77566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688" r="-23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79050" y="6031342"/>
                <a:ext cx="782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0" y="6031342"/>
                <a:ext cx="7827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469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18641" y="6005757"/>
                <a:ext cx="795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41" y="6005757"/>
                <a:ext cx="7957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229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endCxn id="12" idx="0"/>
          </p:cNvCxnSpPr>
          <p:nvPr/>
        </p:nvCxnSpPr>
        <p:spPr>
          <a:xfrm flipH="1">
            <a:off x="3285051" y="5783654"/>
            <a:ext cx="1692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240058" y="5794231"/>
            <a:ext cx="69850" cy="314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801112" y="5805904"/>
            <a:ext cx="69850" cy="244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844" y="45076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58" y="2022584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1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515234" y="5430664"/>
            <a:ext cx="405942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After normalization, you can get orthonormal basis.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6184265" y="2471249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230458" y="1978568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246756" y="2341508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77965" y="3042292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891743" y="3842568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03003" y="4136528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2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63" y="4170073"/>
            <a:ext cx="7153275" cy="16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orthogonal/orthonormal basis for P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Define an inner product of P</a:t>
            </a:r>
            <a:r>
              <a:rPr lang="en-US" altLang="zh-TW" baseline="-25000" dirty="0"/>
              <a:t>2</a:t>
            </a:r>
            <a:r>
              <a:rPr lang="en-US" altLang="zh-TW" dirty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Find a basis {1, x, x</a:t>
            </a:r>
            <a:r>
              <a:rPr lang="en-US" altLang="zh-TW" baseline="30000" dirty="0"/>
              <a:t>2</a:t>
            </a:r>
            <a:r>
              <a:rPr lang="en-US" altLang="zh-TW" dirty="0"/>
              <a:t>}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79" y="3925287"/>
            <a:ext cx="1457325" cy="361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22" y="5725810"/>
            <a:ext cx="4000500" cy="7810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323" y="5859160"/>
            <a:ext cx="1123950" cy="647700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2561342" y="426259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199236" y="507516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670077" y="6526683"/>
            <a:ext cx="8561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4149393" y="3428852"/>
            <a:ext cx="2079712" cy="461665"/>
            <a:chOff x="4149393" y="3428852"/>
            <a:chExt cx="2079712" cy="461665"/>
          </a:xfrm>
        </p:grpSpPr>
        <p:sp>
          <p:nvSpPr>
            <p:cNvPr id="22" name="向右箭號 21"/>
            <p:cNvSpPr/>
            <p:nvPr/>
          </p:nvSpPr>
          <p:spPr>
            <a:xfrm>
              <a:off x="4149393" y="3536321"/>
              <a:ext cx="622300" cy="3071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矩形 24"/>
          <p:cNvSpPr/>
          <p:nvPr/>
        </p:nvSpPr>
        <p:spPr>
          <a:xfrm>
            <a:off x="2327511" y="3889098"/>
            <a:ext cx="541020" cy="33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625870" y="4126948"/>
            <a:ext cx="2755880" cy="160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461246" y="4035137"/>
            <a:ext cx="1406404" cy="134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900664" y="4106262"/>
            <a:ext cx="1406404" cy="91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5" grpId="0" animBg="1"/>
      <p:bldP spid="26" grpId="0" animBg="1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orthogonal/orthonormal basis for P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Define an inner product of P</a:t>
            </a:r>
            <a:r>
              <a:rPr lang="en-US" altLang="zh-TW" baseline="-25000" dirty="0"/>
              <a:t>2</a:t>
            </a:r>
            <a:r>
              <a:rPr lang="en-US" altLang="zh-TW" dirty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Get an orthogonal basis {1, x, x</a:t>
            </a:r>
            <a:r>
              <a:rPr lang="en-US" altLang="zh-TW" baseline="30000" dirty="0"/>
              <a:t>2</a:t>
            </a:r>
            <a:r>
              <a:rPr lang="en-US" altLang="zh-TW" dirty="0"/>
              <a:t>-1/3}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29" y="4095145"/>
            <a:ext cx="3086100" cy="895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64" y="4076095"/>
            <a:ext cx="3105150" cy="914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9" y="5484406"/>
            <a:ext cx="4229100" cy="981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246" y="5710238"/>
            <a:ext cx="3514725" cy="93345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525407" y="5190887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9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42962"/>
            <a:ext cx="8277225" cy="5172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86" y="5378449"/>
            <a:ext cx="3514725" cy="9334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0647" y="4859098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90" y="765745"/>
            <a:ext cx="3969857" cy="820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function is a vector?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32861" y="2800621"/>
                <a:ext cx="15391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61" y="2800621"/>
                <a:ext cx="1539139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4868214" y="277526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668511" y="2423138"/>
                <a:ext cx="1153777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11" y="2423138"/>
                <a:ext cx="1153777" cy="11252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51008" y="4239882"/>
                <a:ext cx="217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008" y="4239882"/>
                <a:ext cx="217707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868214" y="419130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740706" y="5620411"/>
                <a:ext cx="940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06" y="5620411"/>
                <a:ext cx="94083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668511" y="3829049"/>
                <a:ext cx="1173463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11" y="3829049"/>
                <a:ext cx="1173463" cy="11252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4868214" y="557183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612736" y="5630348"/>
                <a:ext cx="2911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36" y="5630348"/>
                <a:ext cx="291188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151549" y="738803"/>
            <a:ext cx="340210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What is the zero vector?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43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a vector?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5675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If a set of objects V is a </a:t>
            </a:r>
            <a:r>
              <a:rPr lang="en-US" altLang="zh-TW" sz="2400" b="1" dirty="0"/>
              <a:t>vector space</a:t>
            </a:r>
            <a:r>
              <a:rPr lang="en-US" altLang="zh-TW" sz="2400" dirty="0"/>
              <a:t>, then the objects are “vectors”.</a:t>
            </a:r>
          </a:p>
          <a:p>
            <a:r>
              <a:rPr lang="en-US" altLang="zh-TW" sz="2400" dirty="0"/>
              <a:t>Vector space: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lvl="1"/>
            <a:r>
              <a:rPr lang="en-US" altLang="zh-TW" dirty="0"/>
              <a:t>There are operations called “</a:t>
            </a:r>
            <a:r>
              <a:rPr lang="en-US" altLang="zh-TW" b="1" i="1" dirty="0"/>
              <a:t>addition</a:t>
            </a:r>
            <a:r>
              <a:rPr lang="en-US" altLang="zh-TW" dirty="0"/>
              <a:t>” and “</a:t>
            </a:r>
            <a:r>
              <a:rPr lang="en-US" altLang="zh-TW" b="1" i="1" dirty="0"/>
              <a:t>scalar multiplication</a:t>
            </a:r>
            <a:r>
              <a:rPr lang="en-US" altLang="zh-TW" dirty="0"/>
              <a:t>”.</a:t>
            </a:r>
          </a:p>
          <a:p>
            <a:pPr lvl="1"/>
            <a:r>
              <a:rPr lang="en-US" altLang="zh-TW" dirty="0"/>
              <a:t>u, v and w are in V, and a and b are scalars. </a:t>
            </a:r>
            <a:r>
              <a:rPr lang="en-US" altLang="zh-TW" dirty="0" err="1"/>
              <a:t>u+v</a:t>
            </a:r>
            <a:r>
              <a:rPr lang="en-US" altLang="zh-TW" dirty="0"/>
              <a:t> and au are unique elements of V</a:t>
            </a:r>
          </a:p>
          <a:p>
            <a:r>
              <a:rPr lang="en-US" altLang="zh-TW" sz="2400" dirty="0"/>
              <a:t>The following axioms hold:</a:t>
            </a:r>
          </a:p>
          <a:p>
            <a:pPr lvl="1"/>
            <a:r>
              <a:rPr lang="en-US" altLang="zh-TW" dirty="0"/>
              <a:t>u + v = v + u, (u +v) + w = u +(v + w)</a:t>
            </a:r>
          </a:p>
          <a:p>
            <a:pPr lvl="1"/>
            <a:r>
              <a:rPr lang="en-US" altLang="zh-TW" dirty="0"/>
              <a:t>There is a “zero vector” 0 in V such that  u + 0 = u</a:t>
            </a:r>
          </a:p>
          <a:p>
            <a:pPr lvl="1"/>
            <a:r>
              <a:rPr lang="en-US" altLang="zh-TW" dirty="0"/>
              <a:t>There is –u in V such that u +(-u) = 0</a:t>
            </a:r>
          </a:p>
          <a:p>
            <a:pPr lvl="1"/>
            <a:r>
              <a:rPr lang="en-US" altLang="zh-TW" dirty="0"/>
              <a:t>1u = u, (ab)u = a(</a:t>
            </a:r>
            <a:r>
              <a:rPr lang="en-US" altLang="zh-TW" dirty="0" err="1"/>
              <a:t>bu</a:t>
            </a:r>
            <a:r>
              <a:rPr lang="en-US" altLang="zh-TW" dirty="0"/>
              <a:t>), a(</a:t>
            </a:r>
            <a:r>
              <a:rPr lang="en-US" altLang="zh-TW" dirty="0" err="1"/>
              <a:t>u+v</a:t>
            </a:r>
            <a:r>
              <a:rPr lang="en-US" altLang="zh-TW" dirty="0"/>
              <a:t>) = au +</a:t>
            </a:r>
            <a:r>
              <a:rPr lang="en-US" altLang="zh-TW" dirty="0" err="1"/>
              <a:t>av</a:t>
            </a:r>
            <a:r>
              <a:rPr lang="en-US" altLang="zh-TW" dirty="0"/>
              <a:t>, (</a:t>
            </a:r>
            <a:r>
              <a:rPr lang="en-US" altLang="zh-TW" dirty="0" err="1"/>
              <a:t>a+b</a:t>
            </a:r>
            <a:r>
              <a:rPr lang="en-US" altLang="zh-TW" dirty="0"/>
              <a:t>)u = au +</a:t>
            </a:r>
            <a:r>
              <a:rPr lang="en-US" altLang="zh-TW" dirty="0" err="1"/>
              <a:t>bu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69200" y="5226050"/>
            <a:ext cx="11811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unique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46775" y="511662"/>
            <a:ext cx="207327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 is a </a:t>
            </a:r>
          </a:p>
          <a:p>
            <a:pPr algn="ctr"/>
            <a:r>
              <a:rPr lang="en-US" altLang="zh-TW" sz="2400" dirty="0"/>
              <a:t>vector space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3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>
            <a:off x="800100" y="3987800"/>
            <a:ext cx="75882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Objects in Different Vector Spaces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743200" y="3875882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489450" y="387508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5700" y="387508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541714" y="1895693"/>
            <a:ext cx="280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 Vector Space R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40099" y="5761692"/>
            <a:ext cx="313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 Vector Space R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446213" y="1779424"/>
            <a:ext cx="0" cy="4416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743200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618037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92874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43199" y="4944350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(1,0)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618036" y="4944350"/>
            <a:ext cx="87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(2,0)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92874" y="4944350"/>
            <a:ext cx="95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(3,0)</a:t>
            </a:r>
            <a:endParaRPr lang="zh-TW" altLang="en-US" sz="2800" dirty="0"/>
          </a:p>
        </p:txBody>
      </p:sp>
      <p:cxnSp>
        <p:nvCxnSpPr>
          <p:cNvPr id="22" name="直線單箭頭接點 21"/>
          <p:cNvCxnSpPr>
            <a:stCxn id="4" idx="0"/>
            <a:endCxn id="15" idx="2"/>
          </p:cNvCxnSpPr>
          <p:nvPr/>
        </p:nvCxnSpPr>
        <p:spPr>
          <a:xfrm flipV="1">
            <a:off x="2857500" y="3100854"/>
            <a:ext cx="200025" cy="77502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6" idx="2"/>
          </p:cNvCxnSpPr>
          <p:nvPr/>
        </p:nvCxnSpPr>
        <p:spPr>
          <a:xfrm flipV="1">
            <a:off x="4618037" y="3100854"/>
            <a:ext cx="314325" cy="7702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7" idx="2"/>
          </p:cNvCxnSpPr>
          <p:nvPr/>
        </p:nvCxnSpPr>
        <p:spPr>
          <a:xfrm flipV="1">
            <a:off x="6350000" y="3100854"/>
            <a:ext cx="457199" cy="7961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4"/>
            <a:endCxn id="18" idx="0"/>
          </p:cNvCxnSpPr>
          <p:nvPr/>
        </p:nvCxnSpPr>
        <p:spPr>
          <a:xfrm>
            <a:off x="2857500" y="4104482"/>
            <a:ext cx="328612" cy="8398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9" idx="0"/>
          </p:cNvCxnSpPr>
          <p:nvPr/>
        </p:nvCxnSpPr>
        <p:spPr>
          <a:xfrm>
            <a:off x="4594225" y="4057403"/>
            <a:ext cx="461962" cy="88694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20" idx="0"/>
          </p:cNvCxnSpPr>
          <p:nvPr/>
        </p:nvCxnSpPr>
        <p:spPr>
          <a:xfrm>
            <a:off x="6404769" y="4080942"/>
            <a:ext cx="563562" cy="86340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Objects in Different Vector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50485" y="4385888"/>
                <a:ext cx="14033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85" y="4385888"/>
                <a:ext cx="14033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012424" y="4385888"/>
                <a:ext cx="1998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24" y="4385888"/>
                <a:ext cx="199849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46049" y="4385888"/>
                <a:ext cx="2733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49" y="4385888"/>
                <a:ext cx="2733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66438" y="1763115"/>
            <a:ext cx="59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the polynomials with degree less than or equal to 2 as a vector space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887764" y="5935863"/>
            <a:ext cx="536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All functions as a vector space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89969" y="2789648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69" y="2789648"/>
                <a:ext cx="567015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11672" y="2789648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72" y="2789648"/>
                <a:ext cx="567014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89236" y="2754045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36" y="2754045"/>
                <a:ext cx="567014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97932" y="5336118"/>
            <a:ext cx="57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Vectors with infinite dimensions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9" idx="2"/>
          </p:cNvCxnSpPr>
          <p:nvPr/>
        </p:nvCxnSpPr>
        <p:spPr>
          <a:xfrm flipV="1">
            <a:off x="1817223" y="3929062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238925" y="3945171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021980" y="3895679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845350" y="4817942"/>
            <a:ext cx="1568019" cy="6642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267052" y="4843808"/>
            <a:ext cx="371279" cy="5686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346049" y="4813711"/>
            <a:ext cx="1704058" cy="5987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Subspaces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948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</TotalTime>
  <Words>1997</Words>
  <Application>Microsoft Office PowerPoint</Application>
  <PresentationFormat>如螢幕大小 (4:3)</PresentationFormat>
  <Paragraphs>459</Paragraphs>
  <Slides>44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Script MT Bold</vt:lpstr>
      <vt:lpstr>Times New Roman</vt:lpstr>
      <vt:lpstr>Office 佈景主題</vt:lpstr>
      <vt:lpstr>Beyond Vectors</vt:lpstr>
      <vt:lpstr>Introduction</vt:lpstr>
      <vt:lpstr>Are they vectors?</vt:lpstr>
      <vt:lpstr>Are they vectors?</vt:lpstr>
      <vt:lpstr>Are they vectors?</vt:lpstr>
      <vt:lpstr>What is a vector?</vt:lpstr>
      <vt:lpstr>Objects in Different Vector Spaces</vt:lpstr>
      <vt:lpstr>Objects in Different Vector Spaces</vt:lpstr>
      <vt:lpstr>Subspaces</vt:lpstr>
      <vt:lpstr>Review: Subspace</vt:lpstr>
      <vt:lpstr>Are they subspaces?</vt:lpstr>
      <vt:lpstr>Linear Combination and Span</vt:lpstr>
      <vt:lpstr>Linear Combination and Span</vt:lpstr>
      <vt:lpstr>Linear Combination and Span</vt:lpstr>
      <vt:lpstr>Linear Transformation</vt:lpstr>
      <vt:lpstr>Linear transformation</vt:lpstr>
      <vt:lpstr>Linear transformation</vt:lpstr>
      <vt:lpstr>Null Space and Range</vt:lpstr>
      <vt:lpstr>One-to-one and Onto</vt:lpstr>
      <vt:lpstr>Isomorphism (同構)</vt:lpstr>
      <vt:lpstr>Isomorphism</vt:lpstr>
      <vt:lpstr>Basis</vt:lpstr>
      <vt:lpstr>Independent</vt:lpstr>
      <vt:lpstr>Independent</vt:lpstr>
      <vt:lpstr>Basis</vt:lpstr>
      <vt:lpstr>Vector Representation of Object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Eigenvalue  and Eigenvector</vt:lpstr>
      <vt:lpstr>Eigenvalue and Eigenvector</vt:lpstr>
      <vt:lpstr>PowerPoint 簡報</vt:lpstr>
      <vt:lpstr>Eigenvalue and Eigenvector</vt:lpstr>
      <vt:lpstr>Inner Product</vt:lpstr>
      <vt:lpstr>Inner Product </vt:lpstr>
      <vt:lpstr>Inner Product </vt:lpstr>
      <vt:lpstr>Inner Product </vt:lpstr>
      <vt:lpstr>Orthogonal/Orthonormal Basis</vt:lpstr>
      <vt:lpstr>PowerPoint 簡報</vt:lpstr>
      <vt:lpstr>Orthogonal/Orthonormal Basis</vt:lpstr>
      <vt:lpstr>Orthogonal/Orthonormal Basis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Vectors</dc:title>
  <dc:creator>Lee Hung-yi</dc:creator>
  <cp:lastModifiedBy>Hung-yi Lee</cp:lastModifiedBy>
  <cp:revision>132</cp:revision>
  <dcterms:created xsi:type="dcterms:W3CDTF">2016-05-31T12:12:40Z</dcterms:created>
  <dcterms:modified xsi:type="dcterms:W3CDTF">2019-08-18T01:48:17Z</dcterms:modified>
</cp:coreProperties>
</file>